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6" r:id="rId4"/>
  </p:sldMasterIdLst>
  <p:notesMasterIdLst>
    <p:notesMasterId r:id="rId19"/>
  </p:notesMasterIdLst>
  <p:handoutMasterIdLst>
    <p:handoutMasterId r:id="rId20"/>
  </p:handoutMasterIdLst>
  <p:sldIdLst>
    <p:sldId id="278" r:id="rId5"/>
    <p:sldId id="279" r:id="rId6"/>
    <p:sldId id="280" r:id="rId7"/>
    <p:sldId id="282" r:id="rId8"/>
    <p:sldId id="281" r:id="rId9"/>
    <p:sldId id="283" r:id="rId10"/>
    <p:sldId id="284" r:id="rId11"/>
    <p:sldId id="285" r:id="rId12"/>
    <p:sldId id="287" r:id="rId13"/>
    <p:sldId id="286" r:id="rId14"/>
    <p:sldId id="288" r:id="rId15"/>
    <p:sldId id="289" r:id="rId16"/>
    <p:sldId id="290" r:id="rId17"/>
    <p:sldId id="29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19" autoAdjust="0"/>
  </p:normalViewPr>
  <p:slideViewPr>
    <p:cSldViewPr snapToGrid="0">
      <p:cViewPr>
        <p:scale>
          <a:sx n="100" d="100"/>
          <a:sy n="100" d="100"/>
        </p:scale>
        <p:origin x="21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6FB012-E420-4B95-AE63-A8D98F1E9FF8}" type="datetime1">
              <a:rPr lang="es-ES" smtClean="0"/>
              <a:t>30/06/2022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83E88-2765-4140-A04D-8B1D491FFF4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428893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BEC11F6-780B-4A70-BC74-0ABACE79CAA5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E6DE88F-1F85-4A27-9D34-D74A50E7B0DA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E6DE88F-1F85-4A27-9D34-D74A50E7B0D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17270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s-ES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s-ES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305C6AA-9D71-4080-8813-13E932244C60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5291758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305C6AA-9D71-4080-8813-13E932244C60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0800348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pPr rtl="0"/>
            <a:fld id="{7305C6AA-9D71-4080-8813-13E932244C60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394032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305C6AA-9D71-4080-8813-13E932244C60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8191447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84CEA549-D5CD-4EAF-92DD-F120BAE2B00B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466137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305C6AA-9D71-4080-8813-13E932244C60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8352103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9E704EA-5CB1-494A-9524-E0FAE6BBE6C4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83403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E842E49-C804-4EEC-9941-A438EC0B005D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14739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0CB7135-DC88-46C5-8577-B4652D9D518F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08055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B0BDDAF-5FB4-4645-B812-33656A6F2B85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42686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305C6AA-9D71-4080-8813-13E932244C60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6295905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pPr rtl="0"/>
            <a:fld id="{7305C6AA-9D71-4080-8813-13E932244C60}" type="datetime1">
              <a:rPr lang="es-ES" noProof="0" smtClean="0"/>
              <a:t>30/06/2022</a:t>
            </a:fld>
            <a:endParaRPr lang="es-E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894550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alphaModFix amt="6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E409147-9C8A-4E37-878B-8EA26E282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5759" y="2194560"/>
            <a:ext cx="11471565" cy="1739347"/>
          </a:xfrm>
        </p:spPr>
        <p:txBody>
          <a:bodyPr rtlCol="0">
            <a:normAutofit/>
          </a:bodyPr>
          <a:lstStyle/>
          <a:p>
            <a:r>
              <a:rPr lang="es-ES"/>
              <a:t>DSystem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 rtlCol="0">
            <a:normAutofit/>
          </a:bodyPr>
          <a:lstStyle/>
          <a:p>
            <a:pPr rtl="0"/>
            <a:r>
              <a:rPr lang="es-ES" sz="700"/>
              <a:t>Ethiem Alexander Guerrero</a:t>
            </a:r>
          </a:p>
          <a:p>
            <a:pPr rtl="0"/>
            <a:r>
              <a:rPr lang="es-ES" sz="700"/>
              <a:t>Brayan Medina </a:t>
            </a:r>
          </a:p>
          <a:p>
            <a:pPr rtl="0"/>
            <a:r>
              <a:rPr lang="es-ES" sz="700"/>
              <a:t>Daniel Estrada</a:t>
            </a:r>
          </a:p>
          <a:p>
            <a:pPr rtl="0"/>
            <a:r>
              <a:rPr lang="es-ES" sz="700"/>
              <a:t>Gyan Bolaños</a:t>
            </a:r>
          </a:p>
          <a:p>
            <a:pPr rtl="0"/>
            <a:r>
              <a:rPr lang="es-ES" sz="700"/>
              <a:t>Moisés Pineda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AB211B-74AB-8A7D-DFFC-51DE3829C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desarrollo en un futuro</a:t>
            </a:r>
            <a:endParaRPr lang="es-CO" dirty="0"/>
          </a:p>
        </p:txBody>
      </p:sp>
      <p:pic>
        <p:nvPicPr>
          <p:cNvPr id="4098" name="Picture 2" descr="Como crear un proyecto de React.js desde 0 | create-react-app - DEV  Community">
            <a:extLst>
              <a:ext uri="{FF2B5EF4-FFF2-40B4-BE49-F238E27FC236}">
                <a16:creationId xmlns:a16="http://schemas.microsoft.com/office/drawing/2014/main" id="{5AB7D0DA-3C96-DAA0-8B19-280F1D1CD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626" y="2315668"/>
            <a:ext cx="3543300" cy="1488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C81B8069-0E94-065F-6B50-A2D2E0309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9075" y="1910681"/>
            <a:ext cx="3600450" cy="229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Menu off-canvas responsive con Tailwind y Alpine | Solucionex">
            <a:extLst>
              <a:ext uri="{FF2B5EF4-FFF2-40B4-BE49-F238E27FC236}">
                <a16:creationId xmlns:a16="http://schemas.microsoft.com/office/drawing/2014/main" id="{7FA018AC-9D39-68AB-03FE-68529A62E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969" y="4208841"/>
            <a:ext cx="2953912" cy="1476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Curs: Introducción a la programación con Python">
            <a:extLst>
              <a:ext uri="{FF2B5EF4-FFF2-40B4-BE49-F238E27FC236}">
                <a16:creationId xmlns:a16="http://schemas.microsoft.com/office/drawing/2014/main" id="{4AA1A2D0-6F36-5E56-D460-DFEE1A043D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145" y="2628901"/>
            <a:ext cx="2989162" cy="1009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Flask, entornos virtuales VENV y Apache en Centos7 – Tira que libras …">
            <a:extLst>
              <a:ext uri="{FF2B5EF4-FFF2-40B4-BE49-F238E27FC236}">
                <a16:creationId xmlns:a16="http://schemas.microsoft.com/office/drawing/2014/main" id="{5169EDC5-BCC8-F028-DA1A-F51BCEB6E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027" y="4158790"/>
            <a:ext cx="2819398" cy="1577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Amazon Web Services Latin America - YouTube">
            <a:extLst>
              <a:ext uri="{FF2B5EF4-FFF2-40B4-BE49-F238E27FC236}">
                <a16:creationId xmlns:a16="http://schemas.microsoft.com/office/drawing/2014/main" id="{C098E448-1C94-CE6C-11D5-7849CF21A2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 t="1112"/>
          <a:stretch/>
        </p:blipFill>
        <p:spPr bwMode="auto">
          <a:xfrm>
            <a:off x="8648121" y="3803854"/>
            <a:ext cx="2572910" cy="25657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4489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3E75778-8865-451E-A418-58B337FE5B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B972422-B794-4FA8-BCC6-BAF6938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F877638-644A-CE49-A308-1804F13F3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000" y="2167391"/>
            <a:ext cx="6280927" cy="25232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400" spc="150">
                <a:solidFill>
                  <a:schemeClr val="tx2"/>
                </a:solidFill>
              </a:rPr>
              <a:t>funcionalidades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9DE9E2B-5611-49C8-862E-AD4D43A8A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296EC4F-8732-481B-94CB-C98E4EF297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9935" y="1836869"/>
            <a:ext cx="0" cy="3184263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519C7155-1644-4C60-B0B5-32B1800D60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5400"/>
            <a:ext cx="12195668" cy="482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501419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5F9F5EB8-AB42-47FD-8F4A-176C0A4B1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2">
            <a:extLst>
              <a:ext uri="{FF2B5EF4-FFF2-40B4-BE49-F238E27FC236}">
                <a16:creationId xmlns:a16="http://schemas.microsoft.com/office/drawing/2014/main" id="{CA758F27-EB0A-4675-AACF-0CD47C9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22F230-38F4-23A0-242E-407157812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5304675"/>
            <a:ext cx="10905065" cy="6626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2800" spc="150">
                <a:solidFill>
                  <a:schemeClr val="tx2"/>
                </a:solidFill>
              </a:rPr>
              <a:t>login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DF506A-FD4E-4BBC-A10A-DEB94F9BA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7325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FC7413B5-60EB-BA31-CE4C-C9078AABB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280" y="494988"/>
            <a:ext cx="9301436" cy="472047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571FB1B-4FFC-43D6-8121-390B3A44E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3369"/>
            <a:ext cx="12192000" cy="484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681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9F5EB8-AB42-47FD-8F4A-176C0A4B1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758F27-EB0A-4675-AACF-0CD47C9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5869A29-9029-3DC9-E4FD-632B025D8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5304675"/>
            <a:ext cx="10905065" cy="6626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2800" spc="150">
                <a:solidFill>
                  <a:schemeClr val="tx2"/>
                </a:solidFill>
              </a:rPr>
              <a:t>registro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DF506A-FD4E-4BBC-A10A-DEB94F9BA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7325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A091D7F-1B3C-7B28-6F61-A5BBA3D7B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280" y="494988"/>
            <a:ext cx="9301436" cy="472047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571FB1B-4FFC-43D6-8121-390B3A44E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3369"/>
            <a:ext cx="12192000" cy="484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501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5F9F5EB8-AB42-47FD-8F4A-176C0A4B1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2059012"/>
            <a:ext cx="12188952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758F27-EB0A-4675-AACF-0CD47C9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FFD3336-368F-387C-C0F3-3E9596E23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5304675"/>
            <a:ext cx="10905065" cy="6626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80000"/>
              </a:lnSpc>
            </a:pPr>
            <a:r>
              <a:rPr lang="en-US" sz="2800" spc="150">
                <a:solidFill>
                  <a:schemeClr val="tx2"/>
                </a:solidFill>
              </a:rPr>
              <a:t>dashboard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FDF506A-FD4E-4BBC-A10A-DEB94F9BA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7325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3CF88B5-DFCC-3D04-0773-21D61AD5A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280" y="494988"/>
            <a:ext cx="9301436" cy="472047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3571FB1B-4FFC-43D6-8121-390B3A44E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73369"/>
            <a:ext cx="12192000" cy="48463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4506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 descr="Logotipo, Icono&#10;&#10;Descripción generada automáticamente">
            <a:extLst>
              <a:ext uri="{FF2B5EF4-FFF2-40B4-BE49-F238E27FC236}">
                <a16:creationId xmlns:a16="http://schemas.microsoft.com/office/drawing/2014/main" id="{C624FDBE-E8D4-720A-3D85-3638B48D65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10" b="90769" l="9942" r="89864">
                        <a14:foregroundMark x1="35965" y1="33427" x2="52242" y2="57063"/>
                        <a14:foregroundMark x1="52242" y1="57063" x2="64815" y2="47692"/>
                        <a14:foregroundMark x1="64815" y1="47692" x2="40156" y2="34685"/>
                        <a14:foregroundMark x1="40156" y1="34685" x2="28655" y2="35664"/>
                        <a14:foregroundMark x1="50487" y1="33427" x2="36062" y2="48671"/>
                        <a14:foregroundMark x1="36062" y1="48671" x2="55653" y2="53287"/>
                        <a14:foregroundMark x1="55653" y1="53287" x2="52339" y2="35385"/>
                        <a14:foregroundMark x1="52729" y1="34266" x2="65595" y2="44056"/>
                        <a14:foregroundMark x1="65595" y1="44056" x2="59454" y2="55245"/>
                        <a14:foregroundMark x1="63060" y1="56643" x2="62281" y2="32587"/>
                        <a14:foregroundMark x1="62281" y1="32587" x2="61598" y2="32867"/>
                        <a14:foregroundMark x1="58090" y1="31469" x2="66569" y2="50909"/>
                        <a14:foregroundMark x1="66569" y1="50909" x2="66764" y2="52727"/>
                        <a14:foregroundMark x1="59259" y1="30490" x2="67057" y2="52587"/>
                        <a14:foregroundMark x1="67057" y1="52587" x2="66959" y2="52587"/>
                        <a14:foregroundMark x1="65107" y1="33287" x2="65107" y2="36224"/>
                        <a14:foregroundMark x1="65789" y1="37622" x2="65789" y2="37622"/>
                        <a14:foregroundMark x1="47953" y1="56364" x2="47953" y2="56364"/>
                        <a14:foregroundMark x1="38889" y1="56364" x2="38889" y2="56364"/>
                        <a14:foregroundMark x1="33528" y1="37902" x2="38694" y2="52867"/>
                        <a14:foregroundMark x1="32749" y1="43497" x2="37135" y2="54685"/>
                        <a14:foregroundMark x1="31287" y1="67413" x2="67836" y2="64615"/>
                        <a14:foregroundMark x1="67836" y1="64615" x2="70370" y2="65035"/>
                        <a14:foregroundMark x1="71637" y1="69091" x2="42398" y2="69650"/>
                        <a14:foregroundMark x1="29630" y1="69091" x2="33528" y2="75944"/>
                        <a14:foregroundMark x1="32651" y1="64895" x2="32164" y2="58042"/>
                        <a14:foregroundMark x1="40253" y1="33427" x2="47368" y2="34545"/>
                        <a14:foregroundMark x1="42788" y1="19580" x2="46589" y2="19161"/>
                        <a14:foregroundMark x1="44834" y1="18741" x2="56628" y2="19021"/>
                        <a14:foregroundMark x1="44250" y1="10070" x2="54971" y2="10210"/>
                        <a14:foregroundMark x1="55263" y1="90909" x2="44347" y2="90210"/>
                        <a14:foregroundMark x1="43860" y1="9510" x2="55068" y2="9510"/>
                        <a14:foregroundMark x1="45419" y1="55524" x2="47368" y2="53846"/>
                      </a14:backgroundRemoval>
                    </a14:imgEffect>
                  </a14:imgLayer>
                </a14:imgProps>
              </a:ext>
            </a:extLst>
          </a:blip>
          <a:srcRect t="11390" b="796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24F3C611-0CF5-45ED-9190-A7A9C19AC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86048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 rtlCol="0">
            <a:normAutofit/>
          </a:bodyPr>
          <a:lstStyle/>
          <a:p>
            <a:r>
              <a:rPr lang="es-ES"/>
              <a:t>¿Qué es DSystem?</a:t>
            </a:r>
          </a:p>
        </p:txBody>
      </p:sp>
      <p:sp>
        <p:nvSpPr>
          <p:cNvPr id="24" name="Marcador de contenido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2919" y="2011680"/>
            <a:ext cx="9784080" cy="4206240"/>
          </a:xfrm>
        </p:spPr>
        <p:txBody>
          <a:bodyPr rtlCol="0">
            <a:normAutofit/>
          </a:bodyPr>
          <a:lstStyle/>
          <a:p>
            <a:pPr marL="36900" lvl="0" indent="0" rtl="0">
              <a:buNone/>
            </a:pPr>
            <a:r>
              <a:rPr lang="es-ES"/>
              <a:t>DSystem es una página web que permite gestionar de una manera rápida y eficaz las historias clínicas de los pacientes en una empresa de salud.</a:t>
            </a:r>
          </a:p>
          <a:p>
            <a:pPr marL="36900" lvl="0" indent="0" rtl="0">
              <a:buNone/>
            </a:pPr>
            <a:endParaRPr lang="es-ES"/>
          </a:p>
          <a:p>
            <a:pPr rtl="0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3FD8994-38E8-4E51-9444-3447A1719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254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1673FE-0587-4591-8D3B-D7F7345E8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910" y="176109"/>
            <a:ext cx="6059524" cy="1645919"/>
          </a:xfrm>
          <a:prstGeom prst="rect">
            <a:avLst/>
          </a:prstGeom>
          <a:solidFill>
            <a:schemeClr val="tx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CAC049D-F931-9786-0C92-64C5359F9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9961" y="284176"/>
            <a:ext cx="5094980" cy="1508760"/>
          </a:xfrm>
        </p:spPr>
        <p:txBody>
          <a:bodyPr>
            <a:normAutofit/>
          </a:bodyPr>
          <a:lstStyle/>
          <a:p>
            <a:r>
              <a:rPr lang="es-ES" dirty="0"/>
              <a:t>¿Por qué DSystem?</a:t>
            </a:r>
            <a:endParaRPr lang="es-CO" dirty="0"/>
          </a:p>
        </p:txBody>
      </p:sp>
      <p:pic>
        <p:nvPicPr>
          <p:cNvPr id="4" name="Imagen 3" descr="Logotipo, Icono&#10;&#10;Descripción generada automáticamente">
            <a:extLst>
              <a:ext uri="{FF2B5EF4-FFF2-40B4-BE49-F238E27FC236}">
                <a16:creationId xmlns:a16="http://schemas.microsoft.com/office/drawing/2014/main" id="{B85E6F60-1E56-14CF-9936-95E76B64A1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10" b="90769" l="9942" r="89864">
                        <a14:foregroundMark x1="35965" y1="33427" x2="52242" y2="57063"/>
                        <a14:foregroundMark x1="52242" y1="57063" x2="64815" y2="47692"/>
                        <a14:foregroundMark x1="64815" y1="47692" x2="40156" y2="34685"/>
                        <a14:foregroundMark x1="40156" y1="34685" x2="28655" y2="35664"/>
                        <a14:foregroundMark x1="50487" y1="33427" x2="36062" y2="48671"/>
                        <a14:foregroundMark x1="36062" y1="48671" x2="55653" y2="53287"/>
                        <a14:foregroundMark x1="55653" y1="53287" x2="52339" y2="35385"/>
                        <a14:foregroundMark x1="52729" y1="34266" x2="65595" y2="44056"/>
                        <a14:foregroundMark x1="65595" y1="44056" x2="59454" y2="55245"/>
                        <a14:foregroundMark x1="63060" y1="56643" x2="62281" y2="32587"/>
                        <a14:foregroundMark x1="62281" y1="32587" x2="61598" y2="32867"/>
                        <a14:foregroundMark x1="58090" y1="31469" x2="66569" y2="50909"/>
                        <a14:foregroundMark x1="66569" y1="50909" x2="66764" y2="52727"/>
                        <a14:foregroundMark x1="59259" y1="30490" x2="67057" y2="52587"/>
                        <a14:foregroundMark x1="67057" y1="52587" x2="66959" y2="52587"/>
                        <a14:foregroundMark x1="65107" y1="33287" x2="65107" y2="36224"/>
                        <a14:foregroundMark x1="65789" y1="37622" x2="65789" y2="37622"/>
                        <a14:foregroundMark x1="47953" y1="56364" x2="47953" y2="56364"/>
                        <a14:foregroundMark x1="38889" y1="56364" x2="38889" y2="56364"/>
                        <a14:foregroundMark x1="33528" y1="37902" x2="38694" y2="52867"/>
                        <a14:foregroundMark x1="32749" y1="43497" x2="37135" y2="54685"/>
                        <a14:foregroundMark x1="31287" y1="67413" x2="67836" y2="64615"/>
                        <a14:foregroundMark x1="67836" y1="64615" x2="70370" y2="65035"/>
                        <a14:foregroundMark x1="71637" y1="69091" x2="42398" y2="69650"/>
                        <a14:foregroundMark x1="29630" y1="69091" x2="33528" y2="75944"/>
                        <a14:foregroundMark x1="32651" y1="64895" x2="32164" y2="58042"/>
                        <a14:foregroundMark x1="40253" y1="33427" x2="47368" y2="34545"/>
                        <a14:foregroundMark x1="42788" y1="19580" x2="46589" y2="19161"/>
                        <a14:foregroundMark x1="44834" y1="18741" x2="56628" y2="19021"/>
                        <a14:foregroundMark x1="44250" y1="10070" x2="54971" y2="10210"/>
                        <a14:foregroundMark x1="55263" y1="90909" x2="44347" y2="90210"/>
                        <a14:foregroundMark x1="43860" y1="9510" x2="55068" y2="9510"/>
                        <a14:foregroundMark x1="45419" y1="55524" x2="47368" y2="53846"/>
                      </a14:backgroundRemoval>
                    </a14:imgEffect>
                  </a14:imgLayer>
                </a14:imgProps>
              </a:ext>
            </a:extLst>
          </a:blip>
          <a:srcRect l="20125" r="19660" b="1"/>
          <a:stretch/>
        </p:blipFill>
        <p:spPr>
          <a:xfrm>
            <a:off x="634275" y="598634"/>
            <a:ext cx="4851141" cy="5619286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194A6B-5A50-36AC-627A-7F432F1AC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4363" y="2011680"/>
            <a:ext cx="5090578" cy="4206240"/>
          </a:xfrm>
        </p:spPr>
        <p:txBody>
          <a:bodyPr>
            <a:normAutofit/>
          </a:bodyPr>
          <a:lstStyle/>
          <a:p>
            <a:r>
              <a:rPr lang="es-ES" dirty="0"/>
              <a:t>DSystem se creó con el fin de mejorar la eficacia y la productividad en las empresas del sector salud.</a:t>
            </a:r>
          </a:p>
          <a:p>
            <a:r>
              <a:rPr lang="es-ES" dirty="0"/>
              <a:t>Actualmente se encuentra enfocado en la empresa SAPH (Servicio de Atención Pre Hospitalaria).</a:t>
            </a:r>
          </a:p>
          <a:p>
            <a:pPr marL="36900" indent="0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2336163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025239F-A6FB-43A8-BD4A-3FB7C0B48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09501E-1AF6-D9D9-FF7B-0A6C05305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La misión de dsystem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9F5211-DE70-FCAA-0DD0-18F44BBD20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2920" y="2011680"/>
            <a:ext cx="4557800" cy="42062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Nuestra misión es optimizar los procesos dentro de una empresa de salud.</a:t>
            </a:r>
          </a:p>
          <a:p>
            <a:r>
              <a:rPr lang="en-US" sz="2000"/>
              <a:t>En un principio en esta etapa temprana del proyecto nos enfocaremos a la historia clínica.</a:t>
            </a:r>
          </a:p>
        </p:txBody>
      </p:sp>
      <p:pic>
        <p:nvPicPr>
          <p:cNvPr id="5" name="Imagen 4" descr="Logotipo, Icono&#10;&#10;Descripción generada automáticamente">
            <a:extLst>
              <a:ext uri="{FF2B5EF4-FFF2-40B4-BE49-F238E27FC236}">
                <a16:creationId xmlns:a16="http://schemas.microsoft.com/office/drawing/2014/main" id="{FC34B316-31FE-86E0-35EB-277A63AB5C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10" b="90769" l="9942" r="89864">
                        <a14:foregroundMark x1="35965" y1="33427" x2="52242" y2="57063"/>
                        <a14:foregroundMark x1="52242" y1="57063" x2="64815" y2="47692"/>
                        <a14:foregroundMark x1="64815" y1="47692" x2="40156" y2="34685"/>
                        <a14:foregroundMark x1="40156" y1="34685" x2="28655" y2="35664"/>
                        <a14:foregroundMark x1="50487" y1="33427" x2="36062" y2="48671"/>
                        <a14:foregroundMark x1="36062" y1="48671" x2="55653" y2="53287"/>
                        <a14:foregroundMark x1="55653" y1="53287" x2="52339" y2="35385"/>
                        <a14:foregroundMark x1="52729" y1="34266" x2="65595" y2="44056"/>
                        <a14:foregroundMark x1="65595" y1="44056" x2="59454" y2="55245"/>
                        <a14:foregroundMark x1="63060" y1="56643" x2="62281" y2="32587"/>
                        <a14:foregroundMark x1="62281" y1="32587" x2="61598" y2="32867"/>
                        <a14:foregroundMark x1="58090" y1="31469" x2="66569" y2="50909"/>
                        <a14:foregroundMark x1="66569" y1="50909" x2="66764" y2="52727"/>
                        <a14:foregroundMark x1="59259" y1="30490" x2="67057" y2="52587"/>
                        <a14:foregroundMark x1="67057" y1="52587" x2="66959" y2="52587"/>
                        <a14:foregroundMark x1="65107" y1="33287" x2="65107" y2="36224"/>
                        <a14:foregroundMark x1="65789" y1="37622" x2="65789" y2="37622"/>
                        <a14:foregroundMark x1="47953" y1="56364" x2="47953" y2="56364"/>
                        <a14:foregroundMark x1="38889" y1="56364" x2="38889" y2="56364"/>
                        <a14:foregroundMark x1="33528" y1="37902" x2="38694" y2="52867"/>
                        <a14:foregroundMark x1="32749" y1="43497" x2="37135" y2="54685"/>
                        <a14:foregroundMark x1="31287" y1="67413" x2="67836" y2="64615"/>
                        <a14:foregroundMark x1="67836" y1="64615" x2="70370" y2="65035"/>
                        <a14:foregroundMark x1="71637" y1="69091" x2="42398" y2="69650"/>
                        <a14:foregroundMark x1="29630" y1="69091" x2="33528" y2="75944"/>
                        <a14:foregroundMark x1="32651" y1="64895" x2="32164" y2="58042"/>
                        <a14:foregroundMark x1="40253" y1="33427" x2="47368" y2="34545"/>
                        <a14:foregroundMark x1="42788" y1="19580" x2="46589" y2="19161"/>
                        <a14:foregroundMark x1="44834" y1="18741" x2="56628" y2="19021"/>
                        <a14:foregroundMark x1="44250" y1="10070" x2="54971" y2="10210"/>
                        <a14:foregroundMark x1="55263" y1="90909" x2="44347" y2="90210"/>
                        <a14:foregroundMark x1="43860" y1="9510" x2="55068" y2="9510"/>
                        <a14:foregroundMark x1="45419" y1="55524" x2="47368" y2="538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5999" y="2352220"/>
            <a:ext cx="4742951" cy="3308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866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9">
            <a:extLst>
              <a:ext uri="{FF2B5EF4-FFF2-40B4-BE49-F238E27FC236}">
                <a16:creationId xmlns:a16="http://schemas.microsoft.com/office/drawing/2014/main" id="{4025239F-A6FB-43A8-BD4A-3FB7C0B48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F5EF35B-201C-44F0-B571-2B74F9527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08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FA6325-A788-BEAD-B883-49FA4FAFB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722"/>
            <a:ext cx="5598957" cy="9900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</a:rPr>
              <a:t>La Visión de DSystem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FD4FE55-7274-B098-64B4-2D31DB287E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7" y="2011680"/>
            <a:ext cx="5598957" cy="420624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Nuestra </a:t>
            </a:r>
            <a:r>
              <a:rPr lang="en-US" sz="2000" dirty="0" err="1">
                <a:solidFill>
                  <a:schemeClr val="bg1"/>
                </a:solidFill>
              </a:rPr>
              <a:t>visión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en</a:t>
            </a:r>
            <a:r>
              <a:rPr lang="en-US" sz="2000" dirty="0">
                <a:solidFill>
                  <a:schemeClr val="bg1"/>
                </a:solidFill>
              </a:rPr>
              <a:t> 2 </a:t>
            </a:r>
            <a:r>
              <a:rPr lang="en-US" sz="2000" dirty="0" err="1">
                <a:solidFill>
                  <a:schemeClr val="bg1"/>
                </a:solidFill>
              </a:rPr>
              <a:t>años</a:t>
            </a:r>
            <a:r>
              <a:rPr lang="en-US" sz="2000" dirty="0">
                <a:solidFill>
                  <a:schemeClr val="bg1"/>
                </a:solidFill>
              </a:rPr>
              <a:t> es que DSystem se </a:t>
            </a:r>
            <a:r>
              <a:rPr lang="en-US" sz="2000" dirty="0" err="1">
                <a:solidFill>
                  <a:schemeClr val="bg1"/>
                </a:solidFill>
              </a:rPr>
              <a:t>convierta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en</a:t>
            </a:r>
            <a:r>
              <a:rPr lang="en-US" sz="2000" dirty="0">
                <a:solidFill>
                  <a:schemeClr val="bg1"/>
                </a:solidFill>
              </a:rPr>
              <a:t> un </a:t>
            </a:r>
            <a:r>
              <a:rPr lang="en-US" sz="2000" dirty="0" err="1">
                <a:solidFill>
                  <a:schemeClr val="bg1"/>
                </a:solidFill>
              </a:rPr>
              <a:t>aplicativo</a:t>
            </a:r>
            <a:r>
              <a:rPr lang="en-US" sz="2000" dirty="0">
                <a:solidFill>
                  <a:schemeClr val="bg1"/>
                </a:solidFill>
              </a:rPr>
              <a:t> web </a:t>
            </a:r>
            <a:r>
              <a:rPr lang="en-US" sz="2000" dirty="0" err="1">
                <a:solidFill>
                  <a:schemeClr val="bg1"/>
                </a:solidFill>
              </a:rPr>
              <a:t>esencial</a:t>
            </a:r>
            <a:r>
              <a:rPr lang="en-US" sz="2000" dirty="0">
                <a:solidFill>
                  <a:schemeClr val="bg1"/>
                </a:solidFill>
              </a:rPr>
              <a:t> para las </a:t>
            </a:r>
            <a:r>
              <a:rPr lang="en-US" sz="2000" dirty="0" err="1">
                <a:solidFill>
                  <a:schemeClr val="bg1"/>
                </a:solidFill>
              </a:rPr>
              <a:t>empresas</a:t>
            </a:r>
            <a:r>
              <a:rPr lang="en-US" sz="2000" dirty="0">
                <a:solidFill>
                  <a:schemeClr val="bg1"/>
                </a:solidFill>
              </a:rPr>
              <a:t> del sector </a:t>
            </a:r>
            <a:r>
              <a:rPr lang="en-US" sz="2000" dirty="0" err="1">
                <a:solidFill>
                  <a:schemeClr val="bg1"/>
                </a:solidFill>
              </a:rPr>
              <a:t>salud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en</a:t>
            </a:r>
            <a:r>
              <a:rPr lang="en-US" sz="2000" dirty="0">
                <a:solidFill>
                  <a:schemeClr val="bg1"/>
                </a:solidFill>
              </a:rPr>
              <a:t> Colombia y de 3 a 4 </a:t>
            </a:r>
            <a:r>
              <a:rPr lang="en-US" sz="2000" dirty="0" err="1">
                <a:solidFill>
                  <a:schemeClr val="bg1"/>
                </a:solidFill>
              </a:rPr>
              <a:t>años</a:t>
            </a:r>
            <a:r>
              <a:rPr lang="en-US" sz="2000" dirty="0">
                <a:solidFill>
                  <a:schemeClr val="bg1"/>
                </a:solidFill>
              </a:rPr>
              <a:t> a </a:t>
            </a:r>
            <a:r>
              <a:rPr lang="en-US" sz="2000" dirty="0" err="1">
                <a:solidFill>
                  <a:schemeClr val="bg1"/>
                </a:solidFill>
              </a:rPr>
              <a:t>nivel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internacional</a:t>
            </a:r>
            <a:r>
              <a:rPr lang="en-US" sz="2000" dirty="0">
                <a:solidFill>
                  <a:schemeClr val="bg1"/>
                </a:solidFill>
              </a:rPr>
              <a:t>.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Ampliar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el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aplicativo</a:t>
            </a:r>
            <a:r>
              <a:rPr lang="en-US" sz="2000" dirty="0">
                <a:solidFill>
                  <a:schemeClr val="bg1"/>
                </a:solidFill>
              </a:rPr>
              <a:t> web para </a:t>
            </a:r>
            <a:r>
              <a:rPr lang="en-US" sz="2000" dirty="0" err="1">
                <a:solidFill>
                  <a:schemeClr val="bg1"/>
                </a:solidFill>
              </a:rPr>
              <a:t>poder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gestionar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todo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tipo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datos</a:t>
            </a:r>
            <a:r>
              <a:rPr lang="en-US" sz="2000" dirty="0">
                <a:solidFill>
                  <a:schemeClr val="bg1"/>
                </a:solidFill>
              </a:rPr>
              <a:t> que </a:t>
            </a:r>
            <a:r>
              <a:rPr lang="en-US" sz="2000" dirty="0" err="1">
                <a:solidFill>
                  <a:schemeClr val="bg1"/>
                </a:solidFill>
              </a:rPr>
              <a:t>una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empresa</a:t>
            </a:r>
            <a:r>
              <a:rPr lang="en-US" sz="2000" dirty="0">
                <a:solidFill>
                  <a:schemeClr val="bg1"/>
                </a:solidFill>
              </a:rPr>
              <a:t> de </a:t>
            </a:r>
            <a:r>
              <a:rPr lang="en-US" sz="2000" dirty="0" err="1">
                <a:solidFill>
                  <a:schemeClr val="bg1"/>
                </a:solidFill>
              </a:rPr>
              <a:t>salud</a:t>
            </a:r>
            <a:r>
              <a:rPr lang="en-US" sz="2000" dirty="0">
                <a:solidFill>
                  <a:schemeClr val="bg1"/>
                </a:solidFill>
              </a:rPr>
              <a:t> opera.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F33555-1B12-49B5-BADE-CEAB32216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91186" y="0"/>
            <a:ext cx="530081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 descr="Logotipo, Icono&#10;&#10;Descripción generada automáticamente">
            <a:extLst>
              <a:ext uri="{FF2B5EF4-FFF2-40B4-BE49-F238E27FC236}">
                <a16:creationId xmlns:a16="http://schemas.microsoft.com/office/drawing/2014/main" id="{C1113A94-6D63-3AD6-39F3-F5A245ED51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510" b="90769" l="9942" r="89864">
                        <a14:foregroundMark x1="35965" y1="33427" x2="52242" y2="57063"/>
                        <a14:foregroundMark x1="52242" y1="57063" x2="64815" y2="47692"/>
                        <a14:foregroundMark x1="64815" y1="47692" x2="40156" y2="34685"/>
                        <a14:foregroundMark x1="40156" y1="34685" x2="28655" y2="35664"/>
                        <a14:foregroundMark x1="50487" y1="33427" x2="36062" y2="48671"/>
                        <a14:foregroundMark x1="36062" y1="48671" x2="55653" y2="53287"/>
                        <a14:foregroundMark x1="55653" y1="53287" x2="52339" y2="35385"/>
                        <a14:foregroundMark x1="52729" y1="34266" x2="65595" y2="44056"/>
                        <a14:foregroundMark x1="65595" y1="44056" x2="59454" y2="55245"/>
                        <a14:foregroundMark x1="63060" y1="56643" x2="62281" y2="32587"/>
                        <a14:foregroundMark x1="62281" y1="32587" x2="61598" y2="32867"/>
                        <a14:foregroundMark x1="58090" y1="31469" x2="66569" y2="50909"/>
                        <a14:foregroundMark x1="66569" y1="50909" x2="66764" y2="52727"/>
                        <a14:foregroundMark x1="59259" y1="30490" x2="67057" y2="52587"/>
                        <a14:foregroundMark x1="67057" y1="52587" x2="66959" y2="52587"/>
                        <a14:foregroundMark x1="65107" y1="33287" x2="65107" y2="36224"/>
                        <a14:foregroundMark x1="65789" y1="37622" x2="65789" y2="37622"/>
                        <a14:foregroundMark x1="47953" y1="56364" x2="47953" y2="56364"/>
                        <a14:foregroundMark x1="38889" y1="56364" x2="38889" y2="56364"/>
                        <a14:foregroundMark x1="33528" y1="37902" x2="38694" y2="52867"/>
                        <a14:foregroundMark x1="32749" y1="43497" x2="37135" y2="54685"/>
                        <a14:foregroundMark x1="31287" y1="67413" x2="67836" y2="64615"/>
                        <a14:foregroundMark x1="67836" y1="64615" x2="70370" y2="65035"/>
                        <a14:foregroundMark x1="71637" y1="69091" x2="42398" y2="69650"/>
                        <a14:foregroundMark x1="29630" y1="69091" x2="33528" y2="75944"/>
                        <a14:foregroundMark x1="32651" y1="64895" x2="32164" y2="58042"/>
                        <a14:foregroundMark x1="40253" y1="33427" x2="47368" y2="34545"/>
                        <a14:foregroundMark x1="42788" y1="19580" x2="46589" y2="19161"/>
                        <a14:foregroundMark x1="44834" y1="18741" x2="56628" y2="19021"/>
                        <a14:foregroundMark x1="44250" y1="10070" x2="54971" y2="10210"/>
                        <a14:foregroundMark x1="55263" y1="90909" x2="44347" y2="90210"/>
                        <a14:foregroundMark x1="43860" y1="9510" x2="55068" y2="9510"/>
                        <a14:foregroundMark x1="45419" y1="55524" x2="47368" y2="5384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34654" y="2115787"/>
            <a:ext cx="4013879" cy="279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0786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E80FAA-70B9-E115-4DCC-B67907E83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Desarrollo del proyecto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4F18173-7D34-42E5-0188-407C1E356D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1026795"/>
          </a:xfrm>
        </p:spPr>
        <p:txBody>
          <a:bodyPr/>
          <a:lstStyle/>
          <a:p>
            <a:r>
              <a:rPr lang="es-ES" dirty="0"/>
              <a:t>El desarrollo se encuentra dividido en:</a:t>
            </a:r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3473814-8B04-C983-17BE-453715E60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205" y="2751099"/>
            <a:ext cx="1490956" cy="2132758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524D0703-462A-C94A-11A0-47E5780F9F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0609" y="2790682"/>
            <a:ext cx="2746082" cy="205743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CCD02340-8851-4D18-7A7E-7A95093E3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3863" y="2790682"/>
            <a:ext cx="2021740" cy="213276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DFABD23C-8D3D-F1E3-0F5D-A59D28A50DC6}"/>
              </a:ext>
            </a:extLst>
          </p:cNvPr>
          <p:cNvSpPr txBox="1"/>
          <p:nvPr/>
        </p:nvSpPr>
        <p:spPr>
          <a:xfrm>
            <a:off x="2604083" y="5153025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BACKEND</a:t>
            </a:r>
            <a:endParaRPr lang="es-CO" dirty="0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E207208-4147-B76E-DC41-DA66EFFBEB82}"/>
              </a:ext>
            </a:extLst>
          </p:cNvPr>
          <p:cNvSpPr txBox="1"/>
          <p:nvPr/>
        </p:nvSpPr>
        <p:spPr>
          <a:xfrm>
            <a:off x="5672137" y="5153025"/>
            <a:ext cx="134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FRONTEND</a:t>
            </a:r>
            <a:endParaRPr lang="es-CO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A5CD7E94-EE9C-313C-C92D-A5B49D823192}"/>
              </a:ext>
            </a:extLst>
          </p:cNvPr>
          <p:cNvSpPr txBox="1"/>
          <p:nvPr/>
        </p:nvSpPr>
        <p:spPr>
          <a:xfrm>
            <a:off x="9133220" y="5153025"/>
            <a:ext cx="1343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DATA BASE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039996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C8823F-66E2-7010-365C-998175C83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BACKEND</a:t>
            </a:r>
            <a:endParaRPr lang="es-CO" dirty="0"/>
          </a:p>
        </p:txBody>
      </p:sp>
      <p:pic>
        <p:nvPicPr>
          <p:cNvPr id="2050" name="Picture 2" descr="Instalar Node.js y NPM en CentOS 7.x - Guías - HostingLabs">
            <a:extLst>
              <a:ext uri="{FF2B5EF4-FFF2-40B4-BE49-F238E27FC236}">
                <a16:creationId xmlns:a16="http://schemas.microsoft.com/office/drawing/2014/main" id="{C254BABC-2694-51AB-3424-22F0AFBC8A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93"/>
          <a:stretch/>
        </p:blipFill>
        <p:spPr bwMode="auto">
          <a:xfrm>
            <a:off x="221844" y="2039963"/>
            <a:ext cx="3170784" cy="2351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5A393569-38C4-9D02-FA32-3D0D6B88F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99374" y="2039963"/>
            <a:ext cx="3031032" cy="303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5A0CCB4A-475B-4A67-01CB-7D651525BD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6510" y="2841508"/>
            <a:ext cx="4057650" cy="309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393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8F8037-BFCA-FB99-0D91-1B4F3F40E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EL FRONTEnd</a:t>
            </a:r>
            <a:endParaRPr lang="es-CO" dirty="0"/>
          </a:p>
        </p:txBody>
      </p:sp>
      <p:pic>
        <p:nvPicPr>
          <p:cNvPr id="3074" name="Picture 2" descr="Top 8 Tendencias Desarrollo Web para 2019 | by Hektor Profe | Medium">
            <a:extLst>
              <a:ext uri="{FF2B5EF4-FFF2-40B4-BE49-F238E27FC236}">
                <a16:creationId xmlns:a16="http://schemas.microsoft.com/office/drawing/2014/main" id="{34608D3C-E824-F82D-992A-9F85B999B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759" y="2710127"/>
            <a:ext cx="4724400" cy="2618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60662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907EE1-E3C3-E327-D063-2E96B0E48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Database</a:t>
            </a:r>
            <a:endParaRPr lang="es-CO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5586B7B-D7B4-BB06-4CB3-F3C0C86417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5918" y="2449377"/>
            <a:ext cx="5736132" cy="2968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0049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 bandas">
  <a:themeElements>
    <a:clrScheme name="Personalizado 1">
      <a:dk1>
        <a:srgbClr val="2C2C2C"/>
      </a:dk1>
      <a:lt1>
        <a:srgbClr val="FFFFFF"/>
      </a:lt1>
      <a:dk2>
        <a:srgbClr val="115571"/>
      </a:dk2>
      <a:lt2>
        <a:srgbClr val="F2F2F2"/>
      </a:lt2>
      <a:accent1>
        <a:srgbClr val="712D11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Con banda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on banda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TM03090430[[fn=Con bandas]]</Template>
  <TotalTime>55</TotalTime>
  <Words>201</Words>
  <Application>Microsoft Office PowerPoint</Application>
  <PresentationFormat>Panorámica</PresentationFormat>
  <Paragraphs>32</Paragraphs>
  <Slides>14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Wingdings</vt:lpstr>
      <vt:lpstr>Con bandas</vt:lpstr>
      <vt:lpstr>DSystem</vt:lpstr>
      <vt:lpstr>¿Qué es DSystem?</vt:lpstr>
      <vt:lpstr>¿Por qué DSystem?</vt:lpstr>
      <vt:lpstr>La misión de dsystem</vt:lpstr>
      <vt:lpstr>La Visión de DSystem</vt:lpstr>
      <vt:lpstr>Desarrollo del proyecto</vt:lpstr>
      <vt:lpstr>EL BACKEND</vt:lpstr>
      <vt:lpstr>EL FRONTEnd</vt:lpstr>
      <vt:lpstr>Database</vt:lpstr>
      <vt:lpstr>El desarrollo en un futuro</vt:lpstr>
      <vt:lpstr>funcionalidades</vt:lpstr>
      <vt:lpstr>login</vt:lpstr>
      <vt:lpstr>registro</vt:lpstr>
      <vt:lpstr>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DSystem</dc:title>
  <dc:creator>adsi</dc:creator>
  <cp:lastModifiedBy>adsi</cp:lastModifiedBy>
  <cp:revision>1</cp:revision>
  <dcterms:created xsi:type="dcterms:W3CDTF">2022-06-30T23:55:31Z</dcterms:created>
  <dcterms:modified xsi:type="dcterms:W3CDTF">2022-07-01T00:51:02Z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